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77" r:id="rId2"/>
    <p:sldId id="275" r:id="rId3"/>
    <p:sldId id="276" r:id="rId4"/>
    <p:sldId id="280" r:id="rId5"/>
    <p:sldId id="274" r:id="rId6"/>
    <p:sldId id="256" r:id="rId7"/>
    <p:sldId id="257" r:id="rId8"/>
    <p:sldId id="273" r:id="rId9"/>
    <p:sldId id="269" r:id="rId10"/>
    <p:sldId id="281" r:id="rId11"/>
    <p:sldId id="282" r:id="rId12"/>
    <p:sldId id="283" r:id="rId13"/>
    <p:sldId id="305" r:id="rId14"/>
    <p:sldId id="306" r:id="rId15"/>
    <p:sldId id="286" r:id="rId16"/>
    <p:sldId id="287" r:id="rId17"/>
    <p:sldId id="288" r:id="rId18"/>
    <p:sldId id="289" r:id="rId19"/>
    <p:sldId id="264" r:id="rId20"/>
    <p:sldId id="267" r:id="rId21"/>
    <p:sldId id="268" r:id="rId22"/>
    <p:sldId id="290" r:id="rId23"/>
    <p:sldId id="307" r:id="rId24"/>
    <p:sldId id="308" r:id="rId25"/>
    <p:sldId id="299" r:id="rId26"/>
    <p:sldId id="300" r:id="rId27"/>
    <p:sldId id="301" r:id="rId28"/>
    <p:sldId id="302" r:id="rId29"/>
    <p:sldId id="303" r:id="rId30"/>
    <p:sldId id="309" r:id="rId31"/>
    <p:sldId id="311" r:id="rId32"/>
    <p:sldId id="312" r:id="rId33"/>
    <p:sldId id="313" r:id="rId34"/>
    <p:sldId id="314" r:id="rId35"/>
    <p:sldId id="315" r:id="rId36"/>
    <p:sldId id="316" r:id="rId37"/>
    <p:sldId id="291" r:id="rId38"/>
    <p:sldId id="292" r:id="rId39"/>
    <p:sldId id="293" r:id="rId40"/>
    <p:sldId id="294" r:id="rId41"/>
    <p:sldId id="295" r:id="rId42"/>
    <p:sldId id="297" r:id="rId43"/>
    <p:sldId id="298" r:id="rId44"/>
    <p:sldId id="304" r:id="rId45"/>
    <p:sldId id="270" r:id="rId46"/>
    <p:sldId id="271" r:id="rId47"/>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3" d="100"/>
          <a:sy n="83" d="100"/>
        </p:scale>
        <p:origin x="6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83B58DCD-FAC3-4796-BD36-1EFF9457D513}" type="datetimeFigureOut">
              <a:rPr lang="en-US" smtClean="0"/>
              <a:t>11/5/2022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2834056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83B58DCD-FAC3-4796-BD36-1EFF9457D513}" type="datetimeFigureOut">
              <a:rPr lang="en-US" smtClean="0"/>
              <a:t>11/5/2022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2648102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تحرير أنماط النص الرئيسي</a:t>
            </a:r>
          </a:p>
        </p:txBody>
      </p:sp>
      <p:sp>
        <p:nvSpPr>
          <p:cNvPr id="4" name="عنصر نائب للتاريخ 3"/>
          <p:cNvSpPr>
            <a:spLocks noGrp="1"/>
          </p:cNvSpPr>
          <p:nvPr>
            <p:ph type="dt" sz="half" idx="10"/>
          </p:nvPr>
        </p:nvSpPr>
        <p:spPr/>
        <p:txBody>
          <a:bodyPr/>
          <a:lstStyle/>
          <a:p>
            <a:fld id="{83B58DCD-FAC3-4796-BD36-1EFF9457D513}" type="datetimeFigureOut">
              <a:rPr lang="en-US" smtClean="0"/>
              <a:t>11/5/2022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3939890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83B58DCD-FAC3-4796-BD36-1EFF9457D513}" type="datetimeFigureOut">
              <a:rPr lang="en-US" smtClean="0"/>
              <a:t>11/5/2022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1010611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83B58DCD-FAC3-4796-BD36-1EFF9457D513}" type="datetimeFigureOut">
              <a:rPr lang="en-US" smtClean="0"/>
              <a:t>11/5/2022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2629902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83B58DCD-FAC3-4796-BD36-1EFF9457D513}" type="datetimeFigureOut">
              <a:rPr lang="en-US" smtClean="0"/>
              <a:t>11/5/2022</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338698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3B58DCD-FAC3-4796-BD36-1EFF9457D513}" type="datetimeFigureOut">
              <a:rPr lang="en-US" smtClean="0"/>
              <a:t>11/5/2022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305931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عنصر نائب للتاريخ 4"/>
          <p:cNvSpPr>
            <a:spLocks noGrp="1"/>
          </p:cNvSpPr>
          <p:nvPr>
            <p:ph type="dt" sz="half" idx="10"/>
          </p:nvPr>
        </p:nvSpPr>
        <p:spPr/>
        <p:txBody>
          <a:bodyPr/>
          <a:lstStyle/>
          <a:p>
            <a:fld id="{83B58DCD-FAC3-4796-BD36-1EFF9457D513}" type="datetimeFigureOut">
              <a:rPr lang="en-US" smtClean="0"/>
              <a:t>11/5/2022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1530771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عنصر نائب للتاريخ 4"/>
          <p:cNvSpPr>
            <a:spLocks noGrp="1"/>
          </p:cNvSpPr>
          <p:nvPr>
            <p:ph type="dt" sz="half" idx="10"/>
          </p:nvPr>
        </p:nvSpPr>
        <p:spPr/>
        <p:txBody>
          <a:bodyPr/>
          <a:lstStyle/>
          <a:p>
            <a:fld id="{83B58DCD-FAC3-4796-BD36-1EFF9457D513}" type="datetimeFigureOut">
              <a:rPr lang="en-US" smtClean="0"/>
              <a:t>11/5/2022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110013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83B58DCD-FAC3-4796-BD36-1EFF9457D513}" type="datetimeFigureOut">
              <a:rPr lang="en-US" smtClean="0"/>
              <a:t>11/5/2022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3792609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83B58DCD-FAC3-4796-BD36-1EFF9457D513}" type="datetimeFigureOut">
              <a:rPr lang="en-US" smtClean="0"/>
              <a:t>11/5/2022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39399D6-F7C0-45C0-B100-CF87A92BC40C}" type="slidenum">
              <a:rPr lang="en-US" smtClean="0"/>
              <a:t>‹#›</a:t>
            </a:fld>
            <a:endParaRPr lang="en-US"/>
          </a:p>
        </p:txBody>
      </p:sp>
    </p:spTree>
    <p:extLst>
      <p:ext uri="{BB962C8B-B14F-4D97-AF65-F5344CB8AC3E}">
        <p14:creationId xmlns:p14="http://schemas.microsoft.com/office/powerpoint/2010/main" val="348182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3B58DCD-FAC3-4796-BD36-1EFF9457D513}" type="datetimeFigureOut">
              <a:rPr lang="en-US" smtClean="0"/>
              <a:t>11/5/2022</a:t>
            </a:fld>
            <a:endParaRPr lang="en-US"/>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39399D6-F7C0-45C0-B100-CF87A92BC40C}" type="slidenum">
              <a:rPr lang="en-US" smtClean="0"/>
              <a:t>‹#›</a:t>
            </a:fld>
            <a:endParaRPr lang="en-US"/>
          </a:p>
        </p:txBody>
      </p:sp>
    </p:spTree>
    <p:extLst>
      <p:ext uri="{BB962C8B-B14F-4D97-AF65-F5344CB8AC3E}">
        <p14:creationId xmlns:p14="http://schemas.microsoft.com/office/powerpoint/2010/main" val="9841691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artoftesting.com/integration-testing" TargetMode="External"/><Relationship Id="rId2" Type="http://schemas.openxmlformats.org/officeDocument/2006/relationships/hyperlink" Target="https://artoftesting.com/unit-testin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guru99.com/user-acceptance-testing.html" TargetMode="External"/><Relationship Id="rId2" Type="http://schemas.openxmlformats.org/officeDocument/2006/relationships/hyperlink" Target="https://www.guru99.com/system-testing.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facebook/"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artoftesting.com/automation-testing" TargetMode="External"/><Relationship Id="rId2" Type="http://schemas.openxmlformats.org/officeDocument/2006/relationships/hyperlink" Target="https://artoftesting.com/manual-testing" TargetMode="External"/><Relationship Id="rId1" Type="http://schemas.openxmlformats.org/officeDocument/2006/relationships/slideLayout" Target="../slideLayouts/slideLayout2.xml"/><Relationship Id="rId4" Type="http://schemas.openxmlformats.org/officeDocument/2006/relationships/hyperlink" Target="https://artoftesting.com/what-is-software-testing"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5065857"/>
          </a:xfrm>
        </p:spPr>
        <p:txBody>
          <a:bodyPr/>
          <a:lstStyle/>
          <a:p>
            <a:pPr algn="ctr"/>
            <a:r>
              <a:rPr lang="en-US" u="sng" dirty="0">
                <a:solidFill>
                  <a:schemeClr val="accent5"/>
                </a:solidFill>
              </a:rPr>
              <a:t>QUALITY </a:t>
            </a:r>
            <a:r>
              <a:rPr lang="en-US" u="sng" dirty="0" smtClean="0">
                <a:solidFill>
                  <a:schemeClr val="accent5"/>
                </a:solidFill>
              </a:rPr>
              <a:t>ASSURANCE</a:t>
            </a:r>
            <a:br>
              <a:rPr lang="en-US" u="sng" dirty="0" smtClean="0">
                <a:solidFill>
                  <a:schemeClr val="accent5"/>
                </a:solidFill>
              </a:rPr>
            </a:br>
            <a:r>
              <a:rPr lang="en-US" u="sng" dirty="0" smtClean="0">
                <a:solidFill>
                  <a:schemeClr val="accent5"/>
                </a:solidFill>
              </a:rPr>
              <a:t/>
            </a:r>
            <a:br>
              <a:rPr lang="en-US" u="sng" dirty="0" smtClean="0">
                <a:solidFill>
                  <a:schemeClr val="accent5"/>
                </a:solidFill>
              </a:rPr>
            </a:br>
            <a:r>
              <a:rPr lang="en-US" dirty="0" smtClean="0">
                <a:solidFill>
                  <a:schemeClr val="accent5"/>
                </a:solidFill>
              </a:rPr>
              <a:t>&amp;</a:t>
            </a:r>
            <a:r>
              <a:rPr lang="en-US" u="sng" dirty="0" smtClean="0">
                <a:solidFill>
                  <a:schemeClr val="accent5"/>
                </a:solidFill>
              </a:rPr>
              <a:t/>
            </a:r>
            <a:br>
              <a:rPr lang="en-US" u="sng" dirty="0" smtClean="0">
                <a:solidFill>
                  <a:schemeClr val="accent5"/>
                </a:solidFill>
              </a:rPr>
            </a:br>
            <a:r>
              <a:rPr lang="en-US" u="sng" dirty="0" smtClean="0">
                <a:solidFill>
                  <a:schemeClr val="accent5"/>
                </a:solidFill>
              </a:rPr>
              <a:t/>
            </a:r>
            <a:br>
              <a:rPr lang="en-US" u="sng" dirty="0" smtClean="0">
                <a:solidFill>
                  <a:schemeClr val="accent5"/>
                </a:solidFill>
              </a:rPr>
            </a:br>
            <a:r>
              <a:rPr lang="en-US" u="sng" dirty="0" smtClean="0">
                <a:solidFill>
                  <a:schemeClr val="accent5"/>
                </a:solidFill>
              </a:rPr>
              <a:t>Software Testing</a:t>
            </a:r>
            <a:endParaRPr lang="en-US" dirty="0"/>
          </a:p>
        </p:txBody>
      </p:sp>
    </p:spTree>
    <p:extLst>
      <p:ext uri="{BB962C8B-B14F-4D97-AF65-F5344CB8AC3E}">
        <p14:creationId xmlns:p14="http://schemas.microsoft.com/office/powerpoint/2010/main" val="8040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48127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535566"/>
          </a:xfrm>
          <a:prstGeom prst="rect">
            <a:avLst/>
          </a:prstGeom>
        </p:spPr>
      </p:pic>
    </p:spTree>
    <p:extLst>
      <p:ext uri="{BB962C8B-B14F-4D97-AF65-F5344CB8AC3E}">
        <p14:creationId xmlns:p14="http://schemas.microsoft.com/office/powerpoint/2010/main" val="106349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محتوى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2364"/>
            <a:ext cx="6216073" cy="6950363"/>
          </a:xfrm>
          <a:prstGeom prst="rect">
            <a:avLst/>
          </a:prstGeom>
        </p:spPr>
      </p:pic>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4691" y="0"/>
            <a:ext cx="5717309" cy="6858000"/>
          </a:xfrm>
          <a:prstGeom prst="rect">
            <a:avLst/>
          </a:prstGeom>
        </p:spPr>
      </p:pic>
    </p:spTree>
    <p:extLst>
      <p:ext uri="{BB962C8B-B14F-4D97-AF65-F5344CB8AC3E}">
        <p14:creationId xmlns:p14="http://schemas.microsoft.com/office/powerpoint/2010/main" val="723223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248849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633046"/>
            <a:ext cx="9144000" cy="1037492"/>
          </a:xfrm>
        </p:spPr>
        <p:txBody>
          <a:bodyPr>
            <a:normAutofit/>
          </a:bodyPr>
          <a:lstStyle/>
          <a:p>
            <a:r>
              <a:rPr lang="en-US" u="sng" dirty="0" smtClean="0">
                <a:solidFill>
                  <a:schemeClr val="accent5"/>
                </a:solidFill>
              </a:rPr>
              <a:t>Software testing</a:t>
            </a:r>
            <a:endParaRPr lang="en-US" u="sng" dirty="0">
              <a:solidFill>
                <a:schemeClr val="accent5"/>
              </a:solidFill>
            </a:endParaRPr>
          </a:p>
        </p:txBody>
      </p:sp>
      <p:sp>
        <p:nvSpPr>
          <p:cNvPr id="3" name="عنوان فرعي 2"/>
          <p:cNvSpPr>
            <a:spLocks noGrp="1"/>
          </p:cNvSpPr>
          <p:nvPr>
            <p:ph type="subTitle" idx="1"/>
          </p:nvPr>
        </p:nvSpPr>
        <p:spPr>
          <a:xfrm>
            <a:off x="1143001" y="1776046"/>
            <a:ext cx="9697914" cy="4448907"/>
          </a:xfrm>
        </p:spPr>
        <p:txBody>
          <a:bodyPr>
            <a:normAutofit/>
          </a:bodyPr>
          <a:lstStyle/>
          <a:p>
            <a:endParaRPr lang="en-US" sz="3200" dirty="0" smtClean="0">
              <a:latin typeface="Arial" pitchFamily="34" charset="0"/>
              <a:cs typeface="Arial" pitchFamily="34" charset="0"/>
            </a:endParaRPr>
          </a:p>
          <a:p>
            <a:pPr algn="l">
              <a:lnSpc>
                <a:spcPct val="100000"/>
              </a:lnSpc>
            </a:pPr>
            <a:r>
              <a:rPr lang="en-US" sz="2600" dirty="0">
                <a:latin typeface="Arial" pitchFamily="34" charset="0"/>
                <a:cs typeface="Arial" pitchFamily="34" charset="0"/>
              </a:rPr>
              <a:t>Software testing: is a method to check whether the actual software product matches expected requirements and identify errors, gaps or missing requirements  to ensure that software product is </a:t>
            </a:r>
            <a:r>
              <a:rPr lang="en-US" sz="2600" dirty="0">
                <a:solidFill>
                  <a:schemeClr val="accent5"/>
                </a:solidFill>
                <a:latin typeface="Arial" pitchFamily="34" charset="0"/>
                <a:cs typeface="Arial" pitchFamily="34" charset="0"/>
              </a:rPr>
              <a:t>Defect</a:t>
            </a:r>
            <a:r>
              <a:rPr lang="en-US" sz="2600" dirty="0">
                <a:latin typeface="Arial" pitchFamily="34" charset="0"/>
                <a:cs typeface="Arial" pitchFamily="34" charset="0"/>
              </a:rPr>
              <a:t> free as much as possible.</a:t>
            </a:r>
          </a:p>
          <a:p>
            <a:pPr algn="l">
              <a:lnSpc>
                <a:spcPct val="100000"/>
              </a:lnSpc>
            </a:pPr>
            <a:endParaRPr lang="en-US" sz="2600" dirty="0">
              <a:latin typeface="Arial" pitchFamily="34" charset="0"/>
              <a:cs typeface="Arial" pitchFamily="34" charset="0"/>
            </a:endParaRPr>
          </a:p>
          <a:p>
            <a:pPr algn="l">
              <a:lnSpc>
                <a:spcPct val="100000"/>
              </a:lnSpc>
            </a:pPr>
            <a:r>
              <a:rPr lang="en-US" sz="2600" dirty="0">
                <a:latin typeface="Arial" pitchFamily="34" charset="0"/>
                <a:cs typeface="Arial" pitchFamily="34" charset="0"/>
              </a:rPr>
              <a:t>So by finding defects, we increase the quality of the software and reduce the risk associated with the software.</a:t>
            </a:r>
          </a:p>
        </p:txBody>
      </p:sp>
    </p:spTree>
    <p:extLst>
      <p:ext uri="{BB962C8B-B14F-4D97-AF65-F5344CB8AC3E}">
        <p14:creationId xmlns:p14="http://schemas.microsoft.com/office/powerpoint/2010/main" val="2465221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0836"/>
            <a:ext cx="9144000" cy="932873"/>
          </a:xfrm>
        </p:spPr>
        <p:txBody>
          <a:bodyPr>
            <a:normAutofit/>
          </a:bodyPr>
          <a:lstStyle/>
          <a:p>
            <a:r>
              <a:rPr lang="en-US" sz="4400" u="sng" dirty="0">
                <a:solidFill>
                  <a:schemeClr val="accent5"/>
                </a:solidFill>
              </a:rPr>
              <a:t>What is the need of Testing?</a:t>
            </a:r>
          </a:p>
        </p:txBody>
      </p:sp>
      <p:sp>
        <p:nvSpPr>
          <p:cNvPr id="3" name="عنوان فرعي 2"/>
          <p:cNvSpPr>
            <a:spLocks noGrp="1"/>
          </p:cNvSpPr>
          <p:nvPr>
            <p:ph type="subTitle" idx="1"/>
          </p:nvPr>
        </p:nvSpPr>
        <p:spPr>
          <a:xfrm>
            <a:off x="1006764" y="1487055"/>
            <a:ext cx="10280072" cy="5190837"/>
          </a:xfrm>
        </p:spPr>
        <p:txBody>
          <a:bodyPr>
            <a:normAutofit/>
          </a:bodyPr>
          <a:lstStyle/>
          <a:p>
            <a:pPr algn="l">
              <a:lnSpc>
                <a:spcPct val="100000"/>
              </a:lnSpc>
            </a:pPr>
            <a:r>
              <a:rPr lang="en-US" sz="2600" dirty="0" smtClean="0">
                <a:latin typeface="Arial" pitchFamily="34" charset="0"/>
                <a:cs typeface="Arial" pitchFamily="34" charset="0"/>
              </a:rPr>
              <a:t>. </a:t>
            </a:r>
            <a:endParaRPr lang="en-US" sz="2600" dirty="0">
              <a:latin typeface="Arial" pitchFamily="34" charset="0"/>
              <a:cs typeface="Arial" pitchFamily="34" charset="0"/>
            </a:endParaRP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6144"/>
            <a:ext cx="12192000" cy="5601855"/>
          </a:xfrm>
          <a:prstGeom prst="rect">
            <a:avLst/>
          </a:prstGeom>
        </p:spPr>
      </p:pic>
    </p:spTree>
    <p:extLst>
      <p:ext uri="{BB962C8B-B14F-4D97-AF65-F5344CB8AC3E}">
        <p14:creationId xmlns:p14="http://schemas.microsoft.com/office/powerpoint/2010/main" val="39204403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rtl="0"/>
            <a:r>
              <a:rPr lang="en-US" dirty="0" smtClean="0"/>
              <a:t>Faulty Software</a:t>
            </a:r>
            <a:endParaRPr lang="en-US" dirty="0"/>
          </a:p>
        </p:txBody>
      </p:sp>
      <p:sp>
        <p:nvSpPr>
          <p:cNvPr id="3" name="عنصر نائب للمحتوى 2"/>
          <p:cNvSpPr>
            <a:spLocks noGrp="1"/>
          </p:cNvSpPr>
          <p:nvPr>
            <p:ph idx="1"/>
          </p:nvPr>
        </p:nvSpPr>
        <p:spPr/>
        <p:txBody>
          <a:bodyPr/>
          <a:lstStyle/>
          <a:p>
            <a:pPr algn="l" rtl="0">
              <a:lnSpc>
                <a:spcPct val="100000"/>
              </a:lnSpc>
            </a:pPr>
            <a:r>
              <a:rPr lang="en-US" dirty="0">
                <a:latin typeface="Arial" pitchFamily="34" charset="0"/>
                <a:cs typeface="Arial" pitchFamily="34" charset="0"/>
              </a:rPr>
              <a:t>If the software does not work correctly, such software is are called faulty software.</a:t>
            </a:r>
          </a:p>
          <a:p>
            <a:pPr algn="l" rtl="0">
              <a:lnSpc>
                <a:spcPct val="100000"/>
              </a:lnSpc>
            </a:pPr>
            <a:r>
              <a:rPr lang="en-US" dirty="0">
                <a:solidFill>
                  <a:schemeClr val="accent5"/>
                </a:solidFill>
                <a:latin typeface="Arial" pitchFamily="34" charset="0"/>
                <a:cs typeface="Arial" pitchFamily="34" charset="0"/>
              </a:rPr>
              <a:t>Impact of faulty software:</a:t>
            </a:r>
          </a:p>
          <a:p>
            <a:pPr marL="514350" indent="-514350" algn="l" rtl="0">
              <a:lnSpc>
                <a:spcPct val="100000"/>
              </a:lnSpc>
              <a:buAutoNum type="arabicPeriod"/>
            </a:pPr>
            <a:r>
              <a:rPr lang="en-US" dirty="0">
                <a:latin typeface="Arial" pitchFamily="34" charset="0"/>
                <a:cs typeface="Arial" pitchFamily="34" charset="0"/>
              </a:rPr>
              <a:t>Loss of money.</a:t>
            </a:r>
          </a:p>
          <a:p>
            <a:pPr marL="514350" indent="-514350" algn="l" rtl="0">
              <a:lnSpc>
                <a:spcPct val="100000"/>
              </a:lnSpc>
              <a:buAutoNum type="arabicPeriod"/>
            </a:pPr>
            <a:r>
              <a:rPr lang="en-US" dirty="0">
                <a:latin typeface="Arial" pitchFamily="34" charset="0"/>
                <a:cs typeface="Arial" pitchFamily="34" charset="0"/>
              </a:rPr>
              <a:t>Loss of time</a:t>
            </a:r>
          </a:p>
          <a:p>
            <a:pPr marL="514350" indent="-514350" algn="l" rtl="0">
              <a:lnSpc>
                <a:spcPct val="100000"/>
              </a:lnSpc>
              <a:buAutoNum type="arabicPeriod"/>
            </a:pPr>
            <a:r>
              <a:rPr lang="en-US" dirty="0">
                <a:latin typeface="Arial" pitchFamily="34" charset="0"/>
                <a:cs typeface="Arial" pitchFamily="34" charset="0"/>
              </a:rPr>
              <a:t>Loss of reputation and </a:t>
            </a:r>
          </a:p>
          <a:p>
            <a:pPr marL="514350" indent="-514350" algn="l" rtl="0">
              <a:lnSpc>
                <a:spcPct val="100000"/>
              </a:lnSpc>
              <a:buAutoNum type="arabicPeriod"/>
            </a:pPr>
            <a:r>
              <a:rPr lang="en-US" dirty="0">
                <a:latin typeface="Arial" pitchFamily="34" charset="0"/>
                <a:cs typeface="Arial" pitchFamily="34" charset="0"/>
              </a:rPr>
              <a:t>Injury or death</a:t>
            </a:r>
            <a:endParaRPr lang="en-US" dirty="0"/>
          </a:p>
        </p:txBody>
      </p:sp>
    </p:spTree>
    <p:extLst>
      <p:ext uri="{BB962C8B-B14F-4D97-AF65-F5344CB8AC3E}">
        <p14:creationId xmlns:p14="http://schemas.microsoft.com/office/powerpoint/2010/main" val="27000812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770255"/>
          </a:xfrm>
          <a:prstGeom prst="rect">
            <a:avLst/>
          </a:prstGeom>
        </p:spPr>
      </p:pic>
    </p:spTree>
    <p:extLst>
      <p:ext uri="{BB962C8B-B14F-4D97-AF65-F5344CB8AC3E}">
        <p14:creationId xmlns:p14="http://schemas.microsoft.com/office/powerpoint/2010/main" val="2531115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31899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6"/>
            <a:ext cx="10515600" cy="1075748"/>
          </a:xfrm>
        </p:spPr>
        <p:txBody>
          <a:bodyPr>
            <a:normAutofit fontScale="90000"/>
          </a:bodyPr>
          <a:lstStyle/>
          <a:p>
            <a:pPr algn="ctr" rtl="0"/>
            <a:r>
              <a:rPr lang="en-US" u="sng" dirty="0">
                <a:solidFill>
                  <a:schemeClr val="accent5"/>
                </a:solidFill>
              </a:rPr>
              <a:t>Software Development Life Cycle (SDLC)</a:t>
            </a:r>
            <a:br>
              <a:rPr lang="en-US" u="sng" dirty="0">
                <a:solidFill>
                  <a:schemeClr val="accent5"/>
                </a:solidFill>
              </a:rPr>
            </a:br>
            <a:endParaRPr lang="en-US" u="sng" dirty="0">
              <a:solidFill>
                <a:schemeClr val="accent5"/>
              </a:solidFill>
            </a:endParaRPr>
          </a:p>
        </p:txBody>
      </p:sp>
      <p:sp>
        <p:nvSpPr>
          <p:cNvPr id="3" name="عنصر نائب للمحتوى 2"/>
          <p:cNvSpPr>
            <a:spLocks noGrp="1"/>
          </p:cNvSpPr>
          <p:nvPr>
            <p:ph idx="1"/>
          </p:nvPr>
        </p:nvSpPr>
        <p:spPr>
          <a:xfrm>
            <a:off x="682625" y="1884363"/>
            <a:ext cx="10515600" cy="4137746"/>
          </a:xfrm>
        </p:spPr>
        <p:txBody>
          <a:bodyPr/>
          <a:lstStyle/>
          <a:p>
            <a:pPr algn="l" rtl="0"/>
            <a:r>
              <a:rPr lang="en-US" b="1" dirty="0">
                <a:solidFill>
                  <a:schemeClr val="accent5"/>
                </a:solidFill>
                <a:latin typeface="+mj-lt"/>
                <a:ea typeface="+mj-ea"/>
                <a:cs typeface="+mj-cs"/>
              </a:rPr>
              <a:t>SDLC</a:t>
            </a:r>
            <a:r>
              <a:rPr lang="en-US" dirty="0" smtClean="0"/>
              <a:t> </a:t>
            </a:r>
            <a:r>
              <a:rPr lang="en-US" dirty="0"/>
              <a:t>is a process that creates a structure of development of software. There are different phases within SDLC, and each phase has its various activities. It makes the development team able to design, create, and deliver a high-quality product</a:t>
            </a:r>
            <a:r>
              <a:rPr lang="en-US" dirty="0" smtClean="0"/>
              <a:t>.</a:t>
            </a:r>
          </a:p>
          <a:p>
            <a:pPr marL="0" indent="0" algn="l" rtl="0">
              <a:buNone/>
            </a:pPr>
            <a:endParaRPr lang="en-US" dirty="0"/>
          </a:p>
        </p:txBody>
      </p:sp>
      <p:pic>
        <p:nvPicPr>
          <p:cNvPr id="1026" name="Picture 2" descr="Software Development Life Cy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999" y="4276435"/>
            <a:ext cx="9882909" cy="1385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4653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rtl="0"/>
            <a:r>
              <a:rPr lang="en-US" sz="4000" u="sng" dirty="0">
                <a:solidFill>
                  <a:schemeClr val="accent5"/>
                </a:solidFill>
              </a:rPr>
              <a:t>Software Testing Life Cycle (STLC)</a:t>
            </a:r>
          </a:p>
        </p:txBody>
      </p:sp>
      <p:sp>
        <p:nvSpPr>
          <p:cNvPr id="3" name="عنصر نائب للمحتوى 2"/>
          <p:cNvSpPr>
            <a:spLocks noGrp="1"/>
          </p:cNvSpPr>
          <p:nvPr>
            <p:ph idx="1"/>
          </p:nvPr>
        </p:nvSpPr>
        <p:spPr/>
        <p:txBody>
          <a:bodyPr/>
          <a:lstStyle/>
          <a:p>
            <a:pPr algn="l" rtl="0"/>
            <a:r>
              <a:rPr lang="en-US" b="1" dirty="0">
                <a:solidFill>
                  <a:schemeClr val="accent5"/>
                </a:solidFill>
                <a:latin typeface="+mj-lt"/>
                <a:ea typeface="+mj-ea"/>
                <a:cs typeface="+mj-cs"/>
              </a:rPr>
              <a:t>STLC</a:t>
            </a:r>
            <a:r>
              <a:rPr lang="en-US" dirty="0"/>
              <a:t> is a sequence of specific activities conducted during the testing process to ensure software quality goals are met. STLC involves both verification and validation activities</a:t>
            </a:r>
            <a:r>
              <a:rPr lang="en-US" dirty="0" smtClean="0"/>
              <a:t>.</a:t>
            </a:r>
          </a:p>
          <a:p>
            <a:pPr algn="l" rtl="0"/>
            <a:endParaRPr lang="en-US" dirty="0"/>
          </a:p>
        </p:txBody>
      </p:sp>
      <p:pic>
        <p:nvPicPr>
          <p:cNvPr id="2050" name="Picture 2" descr="Software Testing Life Cycle (STLC) sche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0557" y="3038764"/>
            <a:ext cx="8410575" cy="381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8938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rtl="0"/>
            <a:r>
              <a:rPr lang="en-US" sz="4000" u="sng" dirty="0">
                <a:solidFill>
                  <a:schemeClr val="accent5"/>
                </a:solidFill>
              </a:rPr>
              <a:t>Explain the STLC – Software Testing life cycle</a:t>
            </a:r>
          </a:p>
        </p:txBody>
      </p:sp>
      <p:sp>
        <p:nvSpPr>
          <p:cNvPr id="3" name="عنصر نائب للمحتوى 2"/>
          <p:cNvSpPr>
            <a:spLocks noGrp="1"/>
          </p:cNvSpPr>
          <p:nvPr>
            <p:ph idx="1"/>
          </p:nvPr>
        </p:nvSpPr>
        <p:spPr/>
        <p:txBody>
          <a:bodyPr/>
          <a:lstStyle/>
          <a:p>
            <a:pPr algn="l" rtl="0"/>
            <a:r>
              <a:rPr lang="en-US" b="1" dirty="0">
                <a:solidFill>
                  <a:schemeClr val="accent5"/>
                </a:solidFill>
              </a:rPr>
              <a:t>Requirement analysis and validation</a:t>
            </a:r>
            <a:r>
              <a:rPr lang="en-US" dirty="0"/>
              <a:t> – In this phase, the requirements documents are analyzed and validated and the scope of testing is defined.</a:t>
            </a:r>
            <a:br>
              <a:rPr lang="en-US" dirty="0"/>
            </a:br>
            <a:endParaRPr lang="en-US" dirty="0"/>
          </a:p>
          <a:p>
            <a:pPr algn="l" rtl="0"/>
            <a:r>
              <a:rPr lang="en-US" b="1" dirty="0">
                <a:solidFill>
                  <a:schemeClr val="accent5"/>
                </a:solidFill>
              </a:rPr>
              <a:t>Test planning</a:t>
            </a:r>
            <a:r>
              <a:rPr lang="en-US" dirty="0"/>
              <a:t> – In this phase, the test plan strategy is defined, the estimation of test effort is defined along with the automation strategy, and tool selection is done.</a:t>
            </a:r>
            <a:br>
              <a:rPr lang="en-US" dirty="0"/>
            </a:br>
            <a:endParaRPr lang="en-US" dirty="0"/>
          </a:p>
          <a:p>
            <a:pPr algn="l" rtl="0"/>
            <a:r>
              <a:rPr lang="en-US" b="1" dirty="0">
                <a:solidFill>
                  <a:schemeClr val="accent5"/>
                </a:solidFill>
              </a:rPr>
              <a:t>Test Design and Analysis</a:t>
            </a:r>
            <a:r>
              <a:rPr lang="en-US" dirty="0"/>
              <a:t> – Here, test cases are designed, test data is prepared and automation scripts are implemented.</a:t>
            </a:r>
          </a:p>
          <a:p>
            <a:pPr algn="l" rtl="0"/>
            <a:endParaRPr lang="en-US" dirty="0"/>
          </a:p>
        </p:txBody>
      </p:sp>
    </p:spTree>
    <p:extLst>
      <p:ext uri="{BB962C8B-B14F-4D97-AF65-F5344CB8AC3E}">
        <p14:creationId xmlns:p14="http://schemas.microsoft.com/office/powerpoint/2010/main" val="42891900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807893"/>
          </a:xfrm>
        </p:spPr>
        <p:txBody>
          <a:bodyPr/>
          <a:lstStyle/>
          <a:p>
            <a:endParaRPr lang="en-US" dirty="0"/>
          </a:p>
        </p:txBody>
      </p:sp>
      <p:sp>
        <p:nvSpPr>
          <p:cNvPr id="3" name="عنصر نائب للمحتوى 2"/>
          <p:cNvSpPr>
            <a:spLocks noGrp="1"/>
          </p:cNvSpPr>
          <p:nvPr>
            <p:ph idx="1"/>
          </p:nvPr>
        </p:nvSpPr>
        <p:spPr>
          <a:xfrm>
            <a:off x="838200" y="1588655"/>
            <a:ext cx="10515600" cy="4588308"/>
          </a:xfrm>
        </p:spPr>
        <p:txBody>
          <a:bodyPr/>
          <a:lstStyle/>
          <a:p>
            <a:pPr algn="l" rtl="0"/>
            <a:r>
              <a:rPr lang="en-US" b="1" dirty="0">
                <a:solidFill>
                  <a:schemeClr val="accent5"/>
                </a:solidFill>
              </a:rPr>
              <a:t>Test environment setup</a:t>
            </a:r>
            <a:r>
              <a:rPr lang="en-US" dirty="0"/>
              <a:t> – A test environment closely simulating the real-world environment is prepared.</a:t>
            </a:r>
            <a:br>
              <a:rPr lang="en-US" dirty="0"/>
            </a:br>
            <a:endParaRPr lang="en-US" dirty="0"/>
          </a:p>
          <a:p>
            <a:pPr algn="l" rtl="0"/>
            <a:r>
              <a:rPr lang="en-US" b="1" dirty="0">
                <a:solidFill>
                  <a:schemeClr val="accent5"/>
                </a:solidFill>
              </a:rPr>
              <a:t>Test execution</a:t>
            </a:r>
            <a:r>
              <a:rPr lang="en-US" dirty="0"/>
              <a:t> – The test cases are prepared, bugs are reported and retested once resolved.</a:t>
            </a:r>
            <a:br>
              <a:rPr lang="en-US" dirty="0"/>
            </a:br>
            <a:endParaRPr lang="en-US" dirty="0"/>
          </a:p>
          <a:p>
            <a:pPr algn="l" rtl="0"/>
            <a:r>
              <a:rPr lang="en-US" b="1" dirty="0">
                <a:solidFill>
                  <a:schemeClr val="accent5"/>
                </a:solidFill>
              </a:rPr>
              <a:t>Test closure and reporting </a:t>
            </a:r>
            <a:r>
              <a:rPr lang="en-US" b="1" dirty="0"/>
              <a:t>– </a:t>
            </a:r>
            <a:r>
              <a:rPr lang="en-US" dirty="0"/>
              <a:t>A test closure report is prepared to have the final test results summary, learning, and test metrics.</a:t>
            </a:r>
          </a:p>
          <a:p>
            <a:pPr algn="l" rtl="0"/>
            <a:endParaRPr lang="en-US" dirty="0"/>
          </a:p>
        </p:txBody>
      </p:sp>
    </p:spTree>
    <p:extLst>
      <p:ext uri="{BB962C8B-B14F-4D97-AF65-F5344CB8AC3E}">
        <p14:creationId xmlns:p14="http://schemas.microsoft.com/office/powerpoint/2010/main" val="34403146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440150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46782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997465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61792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406401"/>
            <a:ext cx="9144000" cy="1634836"/>
          </a:xfrm>
        </p:spPr>
        <p:txBody>
          <a:bodyPr>
            <a:normAutofit fontScale="90000"/>
          </a:bodyPr>
          <a:lstStyle/>
          <a:p>
            <a:r>
              <a:rPr lang="en-US" b="1" dirty="0" smtClean="0"/>
              <a:t/>
            </a:r>
            <a:br>
              <a:rPr lang="en-US" b="1" dirty="0" smtClean="0"/>
            </a:br>
            <a:r>
              <a:rPr lang="en-US" b="1" dirty="0" smtClean="0"/>
              <a:t/>
            </a:r>
            <a:br>
              <a:rPr lang="en-US" b="1" dirty="0" smtClean="0"/>
            </a:br>
            <a:r>
              <a:rPr lang="en-US" sz="6700" u="sng" dirty="0">
                <a:solidFill>
                  <a:schemeClr val="accent5"/>
                </a:solidFill>
              </a:rPr>
              <a:t>Types of Software Testing</a:t>
            </a:r>
            <a:br>
              <a:rPr lang="en-US" sz="6700" u="sng" dirty="0">
                <a:solidFill>
                  <a:schemeClr val="accent5"/>
                </a:solidFill>
              </a:rPr>
            </a:br>
            <a:endParaRPr lang="en-US" sz="6700" u="sng" dirty="0">
              <a:solidFill>
                <a:schemeClr val="accent5"/>
              </a:solidFill>
            </a:endParaRPr>
          </a:p>
        </p:txBody>
      </p:sp>
      <p:sp>
        <p:nvSpPr>
          <p:cNvPr id="3" name="عنوان فرعي 2"/>
          <p:cNvSpPr>
            <a:spLocks noGrp="1"/>
          </p:cNvSpPr>
          <p:nvPr>
            <p:ph type="subTitle" idx="1"/>
          </p:nvPr>
        </p:nvSpPr>
        <p:spPr>
          <a:xfrm>
            <a:off x="1173017" y="1366981"/>
            <a:ext cx="9836727" cy="5015345"/>
          </a:xfrm>
        </p:spPr>
        <p:txBody>
          <a:bodyPr/>
          <a:lstStyle/>
          <a:p>
            <a:endParaRPr lang="en-US"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6980"/>
            <a:ext cx="12191999" cy="5491019"/>
          </a:xfrm>
          <a:prstGeom prst="rect">
            <a:avLst/>
          </a:prstGeom>
        </p:spPr>
      </p:pic>
    </p:spTree>
    <p:extLst>
      <p:ext uri="{BB962C8B-B14F-4D97-AF65-F5344CB8AC3E}">
        <p14:creationId xmlns:p14="http://schemas.microsoft.com/office/powerpoint/2010/main" val="3287076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Tree>
    <p:extLst>
      <p:ext uri="{BB962C8B-B14F-4D97-AF65-F5344CB8AC3E}">
        <p14:creationId xmlns:p14="http://schemas.microsoft.com/office/powerpoint/2010/main" val="23668549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79931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688887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6"/>
            <a:ext cx="10515600" cy="715530"/>
          </a:xfrm>
        </p:spPr>
        <p:txBody>
          <a:bodyPr/>
          <a:lstStyle/>
          <a:p>
            <a:endParaRPr lang="en-US" dirty="0"/>
          </a:p>
        </p:txBody>
      </p:sp>
      <p:sp>
        <p:nvSpPr>
          <p:cNvPr id="3" name="عنصر نائب للمحتوى 2"/>
          <p:cNvSpPr>
            <a:spLocks noGrp="1"/>
          </p:cNvSpPr>
          <p:nvPr>
            <p:ph idx="1"/>
          </p:nvPr>
        </p:nvSpPr>
        <p:spPr>
          <a:xfrm>
            <a:off x="838200" y="1764145"/>
            <a:ext cx="10515600" cy="3943928"/>
          </a:xfrm>
        </p:spPr>
        <p:txBody>
          <a:bodyPr>
            <a:normAutofit/>
          </a:bodyPr>
          <a:lstStyle/>
          <a:p>
            <a:pPr algn="l" rtl="0"/>
            <a:r>
              <a:rPr lang="en-US" u="sng" dirty="0">
                <a:hlinkClick r:id="rId2"/>
              </a:rPr>
              <a:t>Unit </a:t>
            </a:r>
            <a:r>
              <a:rPr lang="en-US" u="sng" dirty="0" smtClean="0">
                <a:hlinkClick r:id="rId2"/>
              </a:rPr>
              <a:t>testing</a:t>
            </a:r>
            <a:r>
              <a:rPr lang="en-US" dirty="0"/>
              <a:t> is the first level of testing and it involves testing individual modules of the software. It is usually performed by developers</a:t>
            </a:r>
            <a:r>
              <a:rPr lang="en-US" dirty="0" smtClean="0"/>
              <a:t>.</a:t>
            </a:r>
          </a:p>
          <a:p>
            <a:pPr algn="l" rtl="0"/>
            <a:endParaRPr lang="en-US" dirty="0"/>
          </a:p>
          <a:p>
            <a:pPr marL="0" indent="0" algn="l" rtl="0">
              <a:buNone/>
            </a:pPr>
            <a:endParaRPr lang="en-US" dirty="0" smtClean="0"/>
          </a:p>
          <a:p>
            <a:pPr algn="l" rtl="0"/>
            <a:r>
              <a:rPr lang="en-US" u="sng" dirty="0">
                <a:hlinkClick r:id="rId3"/>
              </a:rPr>
              <a:t>Integration </a:t>
            </a:r>
            <a:r>
              <a:rPr lang="en-US" u="sng" dirty="0" smtClean="0">
                <a:hlinkClick r:id="rId3"/>
              </a:rPr>
              <a:t>testing</a:t>
            </a:r>
            <a:r>
              <a:rPr lang="en-US" dirty="0"/>
              <a:t> is performed after unit testing. In integration testing, we test the group of related modules. It aims at finding interfacing issues between the modules</a:t>
            </a:r>
            <a:r>
              <a:rPr lang="en-US" dirty="0" smtClean="0"/>
              <a:t>.</a:t>
            </a:r>
          </a:p>
        </p:txBody>
      </p:sp>
    </p:spTree>
    <p:extLst>
      <p:ext uri="{BB962C8B-B14F-4D97-AF65-F5344CB8AC3E}">
        <p14:creationId xmlns:p14="http://schemas.microsoft.com/office/powerpoint/2010/main" val="28455542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lgn="l" rtl="0"/>
            <a:r>
              <a:rPr lang="en-US" dirty="0">
                <a:hlinkClick r:id="rId2"/>
              </a:rPr>
              <a:t>System testing</a:t>
            </a:r>
            <a:r>
              <a:rPr lang="en-US" dirty="0"/>
              <a:t> is performed on a complete, integrated system. It allows checking system’s compliance as per the requirements. It tests the overall interaction of components, System testing most often the final test to verify that the system meets the specification</a:t>
            </a:r>
            <a:r>
              <a:rPr lang="en-US" dirty="0" smtClean="0"/>
              <a:t>.</a:t>
            </a:r>
          </a:p>
          <a:p>
            <a:pPr marL="0" indent="0" algn="l" rtl="0">
              <a:buNone/>
            </a:pPr>
            <a:endParaRPr lang="en-US" dirty="0"/>
          </a:p>
          <a:p>
            <a:pPr algn="l" rtl="0"/>
            <a:r>
              <a:rPr lang="en-US" dirty="0">
                <a:hlinkClick r:id="rId3"/>
              </a:rPr>
              <a:t>Acceptance testin</a:t>
            </a:r>
            <a:r>
              <a:rPr lang="en-US" dirty="0"/>
              <a:t>g is a test conducted to find if the requirements of a specification or contract are met as per its delivery. Acceptance testing is basically done by the user or customer.</a:t>
            </a:r>
          </a:p>
          <a:p>
            <a:pPr algn="l" rtl="0"/>
            <a:endParaRPr lang="en-US" dirty="0"/>
          </a:p>
        </p:txBody>
      </p:sp>
    </p:spTree>
    <p:extLst>
      <p:ext uri="{BB962C8B-B14F-4D97-AF65-F5344CB8AC3E}">
        <p14:creationId xmlns:p14="http://schemas.microsoft.com/office/powerpoint/2010/main" val="12245932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rtl="0"/>
            <a:r>
              <a:rPr lang="en-US" sz="6000" u="sng" dirty="0" smtClean="0">
                <a:solidFill>
                  <a:schemeClr val="accent5"/>
                </a:solidFill>
              </a:rPr>
              <a:t/>
            </a:r>
            <a:br>
              <a:rPr lang="en-US" sz="6000" u="sng" dirty="0" smtClean="0">
                <a:solidFill>
                  <a:schemeClr val="accent5"/>
                </a:solidFill>
              </a:rPr>
            </a:br>
            <a:r>
              <a:rPr lang="en-US" sz="6000" u="sng" dirty="0" smtClean="0">
                <a:solidFill>
                  <a:schemeClr val="accent5"/>
                </a:solidFill>
              </a:rPr>
              <a:t>Testing </a:t>
            </a:r>
            <a:r>
              <a:rPr lang="en-US" sz="6000" u="sng" dirty="0">
                <a:solidFill>
                  <a:schemeClr val="accent5"/>
                </a:solidFill>
              </a:rPr>
              <a:t>Documentation</a:t>
            </a:r>
            <a:br>
              <a:rPr lang="en-US" sz="6000" u="sng" dirty="0">
                <a:solidFill>
                  <a:schemeClr val="accent5"/>
                </a:solidFill>
              </a:rPr>
            </a:br>
            <a:endParaRPr lang="en-US" sz="6000" u="sng" dirty="0">
              <a:solidFill>
                <a:schemeClr val="accent5"/>
              </a:solidFill>
            </a:endParaRPr>
          </a:p>
        </p:txBody>
      </p:sp>
      <p:pic>
        <p:nvPicPr>
          <p:cNvPr id="4098" name="Picture 2" descr="Testing Documenta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3309" y="1825624"/>
            <a:ext cx="8793018" cy="503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516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401493"/>
          </a:xfrm>
        </p:spPr>
        <p:txBody>
          <a:bodyPr>
            <a:normAutofit fontScale="90000"/>
          </a:bodyPr>
          <a:lstStyle/>
          <a:p>
            <a:endParaRPr lang="en-US" dirty="0"/>
          </a:p>
        </p:txBody>
      </p:sp>
      <p:sp>
        <p:nvSpPr>
          <p:cNvPr id="3" name="عنصر نائب للمحتوى 2"/>
          <p:cNvSpPr>
            <a:spLocks noGrp="1"/>
          </p:cNvSpPr>
          <p:nvPr>
            <p:ph idx="1"/>
          </p:nvPr>
        </p:nvSpPr>
        <p:spPr>
          <a:xfrm>
            <a:off x="838200" y="988291"/>
            <a:ext cx="10515600" cy="5188672"/>
          </a:xfrm>
        </p:spPr>
        <p:txBody>
          <a:bodyPr/>
          <a:lstStyle/>
          <a:p>
            <a:pPr algn="l" rtl="0"/>
            <a:r>
              <a:rPr lang="en-US" dirty="0">
                <a:solidFill>
                  <a:schemeClr val="accent5"/>
                </a:solidFill>
                <a:latin typeface="Arial" pitchFamily="34" charset="0"/>
                <a:cs typeface="Arial" pitchFamily="34" charset="0"/>
              </a:rPr>
              <a:t>Test Scenarios:</a:t>
            </a:r>
          </a:p>
          <a:p>
            <a:pPr marL="0" indent="0" algn="l" rtl="0">
              <a:buNone/>
            </a:pPr>
            <a:r>
              <a:rPr lang="en-US" dirty="0"/>
              <a:t>It is a document that defines the multiple ways or combinations of testing the application. Generally, it is prepared to understand the flow of an application. It does not consist of any inputs and navigation steps</a:t>
            </a:r>
            <a:r>
              <a:rPr lang="en-US" dirty="0" smtClean="0"/>
              <a:t>.</a:t>
            </a:r>
          </a:p>
          <a:p>
            <a:pPr marL="0" indent="0" algn="l" rtl="0">
              <a:buNone/>
            </a:pPr>
            <a:endParaRPr lang="en-US" dirty="0" smtClean="0"/>
          </a:p>
          <a:p>
            <a:pPr algn="l" rtl="0"/>
            <a:r>
              <a:rPr lang="en-US" dirty="0">
                <a:solidFill>
                  <a:schemeClr val="accent5"/>
                </a:solidFill>
                <a:latin typeface="Arial" pitchFamily="34" charset="0"/>
                <a:cs typeface="Arial" pitchFamily="34" charset="0"/>
              </a:rPr>
              <a:t>Test case:</a:t>
            </a:r>
          </a:p>
          <a:p>
            <a:pPr marL="0" indent="0" algn="l" rtl="0">
              <a:buNone/>
            </a:pPr>
            <a:r>
              <a:rPr lang="en-US" dirty="0"/>
              <a:t>It is an in-details document that describes step by step procedure to test an application. It consists of the complete navigation steps and inputs and all the scenarios that need to be tested for the application.</a:t>
            </a:r>
          </a:p>
          <a:p>
            <a:pPr marL="0" indent="0" algn="l" rtl="0">
              <a:buNone/>
            </a:pPr>
            <a:endParaRPr lang="en-US" dirty="0" smtClean="0"/>
          </a:p>
          <a:p>
            <a:pPr algn="l" rtl="0"/>
            <a:endParaRPr lang="en-US" dirty="0"/>
          </a:p>
        </p:txBody>
      </p:sp>
    </p:spTree>
    <p:extLst>
      <p:ext uri="{BB962C8B-B14F-4D97-AF65-F5344CB8AC3E}">
        <p14:creationId xmlns:p14="http://schemas.microsoft.com/office/powerpoint/2010/main" val="3019759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355311"/>
          </a:xfrm>
        </p:spPr>
        <p:txBody>
          <a:bodyPr>
            <a:normAutofit fontScale="90000"/>
          </a:bodyPr>
          <a:lstStyle/>
          <a:p>
            <a:endParaRPr lang="en-US" dirty="0"/>
          </a:p>
        </p:txBody>
      </p:sp>
      <p:sp>
        <p:nvSpPr>
          <p:cNvPr id="3" name="عنصر نائب للمحتوى 2"/>
          <p:cNvSpPr>
            <a:spLocks noGrp="1"/>
          </p:cNvSpPr>
          <p:nvPr>
            <p:ph idx="1"/>
          </p:nvPr>
        </p:nvSpPr>
        <p:spPr>
          <a:xfrm>
            <a:off x="838200" y="1062182"/>
            <a:ext cx="10515600" cy="5114781"/>
          </a:xfrm>
        </p:spPr>
        <p:txBody>
          <a:bodyPr/>
          <a:lstStyle/>
          <a:p>
            <a:pPr algn="l" rtl="0"/>
            <a:r>
              <a:rPr lang="en-US" dirty="0">
                <a:solidFill>
                  <a:schemeClr val="accent5"/>
                </a:solidFill>
                <a:latin typeface="Arial" pitchFamily="34" charset="0"/>
                <a:cs typeface="Arial" pitchFamily="34" charset="0"/>
              </a:rPr>
              <a:t>Test plan:</a:t>
            </a:r>
          </a:p>
          <a:p>
            <a:pPr marL="0" indent="0" algn="l" rtl="0">
              <a:buNone/>
            </a:pPr>
            <a:r>
              <a:rPr lang="en-US" dirty="0"/>
              <a:t>It is a document that is prepared by the managers or test lead. It consists of all information about the testing activities. The test plan consists of multiple components such as </a:t>
            </a:r>
            <a:r>
              <a:rPr lang="en-US" b="1" dirty="0"/>
              <a:t>Objectives, Scope, Approach, Test Environments, Test methodology, Template, Role &amp; Responsibility, Effort estimation, Entry and Exit criteria, Schedule, </a:t>
            </a:r>
            <a:r>
              <a:rPr lang="en-US" b="1" dirty="0" smtClean="0"/>
              <a:t>Tools.</a:t>
            </a:r>
          </a:p>
          <a:p>
            <a:pPr marL="0" indent="0" algn="l" rtl="0">
              <a:buNone/>
            </a:pPr>
            <a:endParaRPr lang="en-US" b="1" dirty="0"/>
          </a:p>
          <a:p>
            <a:pPr algn="l" rtl="0"/>
            <a:r>
              <a:rPr lang="en-US" dirty="0">
                <a:solidFill>
                  <a:schemeClr val="accent5"/>
                </a:solidFill>
                <a:latin typeface="Arial" pitchFamily="34" charset="0"/>
                <a:cs typeface="Arial" pitchFamily="34" charset="0"/>
              </a:rPr>
              <a:t>Requirement Traceability Matrix (RTM</a:t>
            </a:r>
            <a:r>
              <a:rPr lang="en-US" dirty="0" smtClean="0">
                <a:solidFill>
                  <a:schemeClr val="accent5"/>
                </a:solidFill>
                <a:latin typeface="Arial" pitchFamily="34" charset="0"/>
                <a:cs typeface="Arial" pitchFamily="34" charset="0"/>
              </a:rPr>
              <a:t>):</a:t>
            </a:r>
            <a:endParaRPr lang="en-US" dirty="0">
              <a:solidFill>
                <a:schemeClr val="accent5"/>
              </a:solidFill>
              <a:latin typeface="Arial" pitchFamily="34" charset="0"/>
              <a:cs typeface="Arial" pitchFamily="34" charset="0"/>
            </a:endParaRPr>
          </a:p>
          <a:p>
            <a:pPr marL="0" indent="0" algn="l" rtl="0">
              <a:buNone/>
            </a:pPr>
            <a:r>
              <a:rPr lang="en-US" dirty="0"/>
              <a:t>The Requirement traceability matrix [RTM] is a document which ensures that all the test case has been covered.</a:t>
            </a:r>
          </a:p>
          <a:p>
            <a:pPr marL="0" indent="0" algn="l" rtl="0">
              <a:buNone/>
            </a:pPr>
            <a:endParaRPr lang="en-US" dirty="0"/>
          </a:p>
          <a:p>
            <a:pPr algn="l" rtl="0"/>
            <a:endParaRPr lang="en-US" dirty="0"/>
          </a:p>
        </p:txBody>
      </p:sp>
    </p:spTree>
    <p:extLst>
      <p:ext uri="{BB962C8B-B14F-4D97-AF65-F5344CB8AC3E}">
        <p14:creationId xmlns:p14="http://schemas.microsoft.com/office/powerpoint/2010/main" val="24146499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6"/>
            <a:ext cx="10515600" cy="429202"/>
          </a:xfrm>
        </p:spPr>
        <p:txBody>
          <a:bodyPr>
            <a:normAutofit fontScale="90000"/>
          </a:bodyPr>
          <a:lstStyle/>
          <a:p>
            <a:endParaRPr lang="en-US" dirty="0"/>
          </a:p>
        </p:txBody>
      </p:sp>
      <p:sp>
        <p:nvSpPr>
          <p:cNvPr id="3" name="عنصر نائب للمحتوى 2"/>
          <p:cNvSpPr>
            <a:spLocks noGrp="1"/>
          </p:cNvSpPr>
          <p:nvPr>
            <p:ph idx="1"/>
          </p:nvPr>
        </p:nvSpPr>
        <p:spPr>
          <a:xfrm>
            <a:off x="838200" y="1136073"/>
            <a:ext cx="10515600" cy="5040890"/>
          </a:xfrm>
        </p:spPr>
        <p:txBody>
          <a:bodyPr>
            <a:normAutofit fontScale="92500" lnSpcReduction="10000"/>
          </a:bodyPr>
          <a:lstStyle/>
          <a:p>
            <a:pPr algn="l" rtl="0"/>
            <a:r>
              <a:rPr lang="en-US" dirty="0">
                <a:solidFill>
                  <a:schemeClr val="accent5"/>
                </a:solidFill>
                <a:latin typeface="Arial" pitchFamily="34" charset="0"/>
                <a:cs typeface="Arial" pitchFamily="34" charset="0"/>
              </a:rPr>
              <a:t>Test </a:t>
            </a:r>
            <a:r>
              <a:rPr lang="en-US" dirty="0" smtClean="0">
                <a:solidFill>
                  <a:schemeClr val="accent5"/>
                </a:solidFill>
                <a:latin typeface="Arial" pitchFamily="34" charset="0"/>
                <a:cs typeface="Arial" pitchFamily="34" charset="0"/>
              </a:rPr>
              <a:t>strategy:</a:t>
            </a:r>
            <a:endParaRPr lang="en-US" dirty="0">
              <a:solidFill>
                <a:schemeClr val="accent5"/>
              </a:solidFill>
              <a:latin typeface="Arial" pitchFamily="34" charset="0"/>
              <a:cs typeface="Arial" pitchFamily="34" charset="0"/>
            </a:endParaRPr>
          </a:p>
          <a:p>
            <a:pPr marL="0" indent="0" algn="l" rtl="0">
              <a:buNone/>
            </a:pPr>
            <a:r>
              <a:rPr lang="en-US" dirty="0"/>
              <a:t>The test strategy is a high-level document, which is used to verify the test types (levels) to be executed for the product and also describe that what kind of technique has to be used and which module is going to be tested. </a:t>
            </a:r>
            <a:endParaRPr lang="en-US" dirty="0" smtClean="0"/>
          </a:p>
          <a:p>
            <a:pPr marL="0" indent="0" algn="l" rtl="0">
              <a:buNone/>
            </a:pPr>
            <a:endParaRPr lang="en-US" dirty="0"/>
          </a:p>
          <a:p>
            <a:pPr algn="l" rtl="0"/>
            <a:r>
              <a:rPr lang="en-US" dirty="0">
                <a:solidFill>
                  <a:schemeClr val="accent5"/>
                </a:solidFill>
                <a:latin typeface="Arial" pitchFamily="34" charset="0"/>
                <a:cs typeface="Arial" pitchFamily="34" charset="0"/>
              </a:rPr>
              <a:t>Test </a:t>
            </a:r>
            <a:r>
              <a:rPr lang="en-US" dirty="0" smtClean="0">
                <a:solidFill>
                  <a:schemeClr val="accent5"/>
                </a:solidFill>
                <a:latin typeface="Arial" pitchFamily="34" charset="0"/>
                <a:cs typeface="Arial" pitchFamily="34" charset="0"/>
              </a:rPr>
              <a:t>data:</a:t>
            </a:r>
            <a:endParaRPr lang="en-US" dirty="0">
              <a:solidFill>
                <a:schemeClr val="accent5"/>
              </a:solidFill>
              <a:latin typeface="Arial" pitchFamily="34" charset="0"/>
              <a:cs typeface="Arial" pitchFamily="34" charset="0"/>
            </a:endParaRPr>
          </a:p>
          <a:p>
            <a:pPr marL="0" indent="0" algn="l" rtl="0">
              <a:buNone/>
            </a:pPr>
            <a:r>
              <a:rPr lang="en-US" dirty="0" smtClean="0"/>
              <a:t>- It </a:t>
            </a:r>
            <a:r>
              <a:rPr lang="en-US" dirty="0"/>
              <a:t>is data that occurs before the test is executed. It is mainly used when we are implementing the test case. Mostly, we will have the test data in the Excel sheet format and entered manually while performing the test case.</a:t>
            </a:r>
          </a:p>
          <a:p>
            <a:pPr marL="0" indent="0" algn="l" rtl="0">
              <a:buNone/>
            </a:pPr>
            <a:r>
              <a:rPr lang="en-US" dirty="0" smtClean="0"/>
              <a:t>- The </a:t>
            </a:r>
            <a:r>
              <a:rPr lang="en-US" dirty="0"/>
              <a:t>test data can be used to check the expected result, which means that when the test data is entered, the expected outcome will meet the actual result and also check the application performance by entering the in-correct input data.</a:t>
            </a:r>
          </a:p>
          <a:p>
            <a:pPr marL="0" indent="0" algn="l" rtl="0">
              <a:buNone/>
            </a:pPr>
            <a:endParaRPr lang="en-US" dirty="0"/>
          </a:p>
          <a:p>
            <a:pPr algn="l" rtl="0"/>
            <a:endParaRPr lang="en-US" dirty="0"/>
          </a:p>
        </p:txBody>
      </p:sp>
    </p:spTree>
    <p:extLst>
      <p:ext uri="{BB962C8B-B14F-4D97-AF65-F5344CB8AC3E}">
        <p14:creationId xmlns:p14="http://schemas.microsoft.com/office/powerpoint/2010/main" val="42823484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595457"/>
          </a:xfrm>
        </p:spPr>
        <p:txBody>
          <a:bodyPr>
            <a:normAutofit fontScale="90000"/>
          </a:bodyPr>
          <a:lstStyle/>
          <a:p>
            <a:endParaRPr lang="en-US" dirty="0"/>
          </a:p>
        </p:txBody>
      </p:sp>
      <p:sp>
        <p:nvSpPr>
          <p:cNvPr id="3" name="عنصر نائب للمحتوى 2"/>
          <p:cNvSpPr>
            <a:spLocks noGrp="1"/>
          </p:cNvSpPr>
          <p:nvPr>
            <p:ph idx="1"/>
          </p:nvPr>
        </p:nvSpPr>
        <p:spPr>
          <a:xfrm>
            <a:off x="838200" y="1200727"/>
            <a:ext cx="10515600" cy="4976236"/>
          </a:xfrm>
        </p:spPr>
        <p:txBody>
          <a:bodyPr>
            <a:normAutofit fontScale="92500" lnSpcReduction="10000"/>
          </a:bodyPr>
          <a:lstStyle/>
          <a:p>
            <a:pPr algn="l" rtl="0">
              <a:lnSpc>
                <a:spcPct val="80000"/>
              </a:lnSpc>
            </a:pPr>
            <a:r>
              <a:rPr lang="en-US" sz="2600" dirty="0">
                <a:solidFill>
                  <a:schemeClr val="accent5"/>
                </a:solidFill>
                <a:latin typeface="Arial" pitchFamily="34" charset="0"/>
                <a:cs typeface="Arial" pitchFamily="34" charset="0"/>
              </a:rPr>
              <a:t>Bug </a:t>
            </a:r>
            <a:r>
              <a:rPr lang="en-US" sz="2600" dirty="0" smtClean="0">
                <a:solidFill>
                  <a:schemeClr val="accent5"/>
                </a:solidFill>
                <a:latin typeface="Arial" pitchFamily="34" charset="0"/>
                <a:cs typeface="Arial" pitchFamily="34" charset="0"/>
              </a:rPr>
              <a:t>report:</a:t>
            </a:r>
            <a:endParaRPr lang="en-US" sz="2600" dirty="0">
              <a:solidFill>
                <a:schemeClr val="accent5"/>
              </a:solidFill>
              <a:latin typeface="Arial" pitchFamily="34" charset="0"/>
              <a:cs typeface="Arial" pitchFamily="34" charset="0"/>
            </a:endParaRPr>
          </a:p>
          <a:p>
            <a:pPr marL="0" indent="0" algn="l" rtl="0">
              <a:buNone/>
            </a:pPr>
            <a:r>
              <a:rPr lang="en-US" dirty="0"/>
              <a:t>The bug report is a document where we maintain a summary of all the bugs which occurred during the testing process. This is a crucial document for both the developers and test engineers because, with the help of bug reports, they can easily track the defects, report the bug, change the status of bugs which are fixed </a:t>
            </a:r>
            <a:r>
              <a:rPr lang="en-US" dirty="0" smtClean="0"/>
              <a:t>successfully.</a:t>
            </a:r>
          </a:p>
          <a:p>
            <a:pPr marL="0" indent="0" algn="l" rtl="0">
              <a:buNone/>
            </a:pPr>
            <a:endParaRPr lang="en-US" dirty="0"/>
          </a:p>
          <a:p>
            <a:pPr algn="l" rtl="0">
              <a:lnSpc>
                <a:spcPct val="80000"/>
              </a:lnSpc>
            </a:pPr>
            <a:r>
              <a:rPr lang="en-US" sz="2600" dirty="0">
                <a:solidFill>
                  <a:schemeClr val="accent5"/>
                </a:solidFill>
                <a:latin typeface="Arial" pitchFamily="34" charset="0"/>
                <a:cs typeface="Arial" pitchFamily="34" charset="0"/>
              </a:rPr>
              <a:t>Test execution </a:t>
            </a:r>
            <a:r>
              <a:rPr lang="en-US" sz="2600" dirty="0" smtClean="0">
                <a:solidFill>
                  <a:schemeClr val="accent5"/>
                </a:solidFill>
                <a:latin typeface="Arial" pitchFamily="34" charset="0"/>
                <a:cs typeface="Arial" pitchFamily="34" charset="0"/>
              </a:rPr>
              <a:t>report:</a:t>
            </a:r>
            <a:endParaRPr lang="en-US" sz="2600" dirty="0">
              <a:solidFill>
                <a:schemeClr val="accent5"/>
              </a:solidFill>
              <a:latin typeface="Arial" pitchFamily="34" charset="0"/>
              <a:cs typeface="Arial" pitchFamily="34" charset="0"/>
            </a:endParaRPr>
          </a:p>
          <a:p>
            <a:pPr marL="0" indent="0" algn="l" rtl="0">
              <a:buNone/>
            </a:pPr>
            <a:r>
              <a:rPr lang="en-US" dirty="0"/>
              <a:t>It is the document prepared by test leads after the entire testing execution process is completed. The test summary report defines the constancy of the product, and it contains information like the modules, the number of written test cases, executed, pass, fail, and their percentage. And each module has a separate spreadsheet of their respective module.</a:t>
            </a:r>
          </a:p>
          <a:p>
            <a:pPr marL="0" indent="0" algn="l" rtl="0">
              <a:buNone/>
            </a:pPr>
            <a:endParaRPr lang="en-US" dirty="0"/>
          </a:p>
          <a:p>
            <a:endParaRPr lang="en-US" dirty="0"/>
          </a:p>
        </p:txBody>
      </p:sp>
    </p:spTree>
    <p:extLst>
      <p:ext uri="{BB962C8B-B14F-4D97-AF65-F5344CB8AC3E}">
        <p14:creationId xmlns:p14="http://schemas.microsoft.com/office/powerpoint/2010/main" val="6382468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9904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en-US" sz="6000" u="sng" dirty="0">
                <a:solidFill>
                  <a:schemeClr val="accent5"/>
                </a:solidFill>
              </a:rPr>
              <a:t>How to </a:t>
            </a:r>
            <a:r>
              <a:rPr lang="en-US" sz="6000" u="sng" dirty="0">
                <a:solidFill>
                  <a:schemeClr val="accent5"/>
                </a:solidFill>
              </a:rPr>
              <a:t>write a test case</a:t>
            </a:r>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4531" y="1825624"/>
            <a:ext cx="8737213" cy="4914683"/>
          </a:xfrm>
          <a:prstGeom prst="rect">
            <a:avLst/>
          </a:prstGeom>
        </p:spPr>
      </p:pic>
    </p:spTree>
    <p:extLst>
      <p:ext uri="{BB962C8B-B14F-4D97-AF65-F5344CB8AC3E}">
        <p14:creationId xmlns:p14="http://schemas.microsoft.com/office/powerpoint/2010/main" val="3693079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6"/>
            <a:ext cx="10515600" cy="281420"/>
          </a:xfrm>
        </p:spPr>
        <p:txBody>
          <a:bodyPr>
            <a:normAutofit fontScale="90000"/>
          </a:bodyPr>
          <a:lstStyle/>
          <a:p>
            <a:endParaRPr lang="en-US" dirty="0"/>
          </a:p>
        </p:txBody>
      </p:sp>
      <p:sp>
        <p:nvSpPr>
          <p:cNvPr id="3" name="عنصر نائب للمحتوى 2"/>
          <p:cNvSpPr>
            <a:spLocks noGrp="1"/>
          </p:cNvSpPr>
          <p:nvPr>
            <p:ph idx="1"/>
          </p:nvPr>
        </p:nvSpPr>
        <p:spPr>
          <a:xfrm>
            <a:off x="838200" y="960582"/>
            <a:ext cx="10515600" cy="5216381"/>
          </a:xfrm>
        </p:spPr>
        <p:txBody>
          <a:bodyPr/>
          <a:lstStyle/>
          <a:p>
            <a:pPr algn="l" rtl="0"/>
            <a:r>
              <a:rPr lang="en-US" dirty="0" smtClean="0">
                <a:solidFill>
                  <a:schemeClr val="accent5"/>
                </a:solidFill>
              </a:rPr>
              <a:t>Test case:</a:t>
            </a:r>
          </a:p>
          <a:p>
            <a:pPr algn="l" rtl="0"/>
            <a:endParaRPr lang="en-US" dirty="0" smtClean="0"/>
          </a:p>
          <a:p>
            <a:pPr algn="l" rtl="0"/>
            <a:endParaRPr lang="en-US" dirty="0"/>
          </a:p>
          <a:p>
            <a:pPr algn="l" rtl="0"/>
            <a:endParaRPr lang="en-US" dirty="0" smtClean="0"/>
          </a:p>
          <a:p>
            <a:pPr algn="l" rtl="0"/>
            <a:endParaRPr lang="en-US" dirty="0"/>
          </a:p>
          <a:p>
            <a:pPr algn="l" rtl="0"/>
            <a:endParaRPr lang="en-US" dirty="0" smtClean="0"/>
          </a:p>
          <a:p>
            <a:pPr algn="l" rtl="0"/>
            <a:endParaRPr lang="en-US" dirty="0"/>
          </a:p>
          <a:p>
            <a:pPr algn="l" rtl="0"/>
            <a:r>
              <a:rPr lang="en-US" dirty="0" smtClean="0">
                <a:solidFill>
                  <a:schemeClr val="accent5"/>
                </a:solidFill>
              </a:rPr>
              <a:t>Test data:</a:t>
            </a:r>
          </a:p>
          <a:p>
            <a:pPr marL="0" indent="0" algn="l" rtl="0">
              <a:buNone/>
            </a:pPr>
            <a:r>
              <a:rPr lang="en-US" dirty="0" smtClean="0"/>
              <a:t>-user name=…….</a:t>
            </a:r>
          </a:p>
          <a:p>
            <a:pPr marL="0" indent="0" algn="l" rtl="0">
              <a:buNone/>
            </a:pPr>
            <a:r>
              <a:rPr lang="en-US" dirty="0" smtClean="0"/>
              <a:t>-password= …….</a:t>
            </a:r>
          </a:p>
          <a:p>
            <a:pPr marL="0" indent="0" algn="l" rtl="0">
              <a:buNone/>
            </a:pPr>
            <a:endParaRPr lang="en-US" dirty="0" smtClean="0"/>
          </a:p>
          <a:p>
            <a:pPr algn="l" rtl="0"/>
            <a:endParaRPr lang="en-US"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319" y="1433382"/>
            <a:ext cx="5639289" cy="2347163"/>
          </a:xfrm>
          <a:prstGeom prst="rect">
            <a:avLst/>
          </a:prstGeom>
        </p:spPr>
      </p:pic>
    </p:spTree>
    <p:extLst>
      <p:ext uri="{BB962C8B-B14F-4D97-AF65-F5344CB8AC3E}">
        <p14:creationId xmlns:p14="http://schemas.microsoft.com/office/powerpoint/2010/main" val="1376948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6"/>
            <a:ext cx="10515600" cy="521566"/>
          </a:xfrm>
        </p:spPr>
        <p:txBody>
          <a:bodyPr>
            <a:normAutofit fontScale="90000"/>
          </a:bodyPr>
          <a:lstStyle/>
          <a:p>
            <a:endParaRPr lang="en-US" dirty="0"/>
          </a:p>
        </p:txBody>
      </p:sp>
      <p:sp>
        <p:nvSpPr>
          <p:cNvPr id="3" name="عنصر نائب للمحتوى 2"/>
          <p:cNvSpPr>
            <a:spLocks noGrp="1"/>
          </p:cNvSpPr>
          <p:nvPr>
            <p:ph idx="1"/>
          </p:nvPr>
        </p:nvSpPr>
        <p:spPr>
          <a:xfrm>
            <a:off x="838200" y="1736435"/>
            <a:ext cx="10515600" cy="4440527"/>
          </a:xfrm>
        </p:spPr>
        <p:txBody>
          <a:bodyPr>
            <a:normAutofit lnSpcReduction="10000"/>
          </a:bodyPr>
          <a:lstStyle/>
          <a:p>
            <a:pPr algn="l" rtl="0"/>
            <a:r>
              <a:rPr lang="en-US" dirty="0" smtClean="0">
                <a:solidFill>
                  <a:schemeClr val="accent5"/>
                </a:solidFill>
              </a:rPr>
              <a:t>Expected result</a:t>
            </a:r>
            <a:r>
              <a:rPr lang="en-US" dirty="0" smtClean="0"/>
              <a:t>:</a:t>
            </a:r>
          </a:p>
          <a:p>
            <a:pPr marL="0" indent="0" algn="l" rtl="0">
              <a:buNone/>
            </a:pPr>
            <a:r>
              <a:rPr lang="en-US" dirty="0"/>
              <a:t>Login successful and website opens.</a:t>
            </a:r>
          </a:p>
          <a:p>
            <a:pPr algn="l" rtl="0"/>
            <a:endParaRPr lang="en-US" dirty="0" smtClean="0"/>
          </a:p>
          <a:p>
            <a:pPr algn="l" rtl="0"/>
            <a:endParaRPr lang="en-US" dirty="0"/>
          </a:p>
          <a:p>
            <a:pPr algn="l" rtl="0"/>
            <a:r>
              <a:rPr lang="en-US" dirty="0" smtClean="0">
                <a:solidFill>
                  <a:schemeClr val="accent5"/>
                </a:solidFill>
              </a:rPr>
              <a:t>Test steps:</a:t>
            </a:r>
          </a:p>
          <a:p>
            <a:pPr marL="514350" indent="-514350" algn="l" rtl="0">
              <a:buAutoNum type="arabicPeriod"/>
            </a:pPr>
            <a:r>
              <a:rPr lang="en-US" dirty="0" smtClean="0"/>
              <a:t>Open </a:t>
            </a:r>
            <a:r>
              <a:rPr lang="en-US" dirty="0" smtClean="0">
                <a:hlinkClick r:id="rId2"/>
              </a:rPr>
              <a:t>www.facebook</a:t>
            </a:r>
            <a:r>
              <a:rPr lang="en-US" dirty="0" smtClean="0"/>
              <a:t> .com</a:t>
            </a:r>
          </a:p>
          <a:p>
            <a:pPr marL="514350" indent="-514350" algn="l" rtl="0">
              <a:buAutoNum type="arabicPeriod"/>
            </a:pPr>
            <a:r>
              <a:rPr lang="en-US" dirty="0" smtClean="0"/>
              <a:t>Enter user name</a:t>
            </a:r>
          </a:p>
          <a:p>
            <a:pPr marL="514350" indent="-514350" algn="l" rtl="0">
              <a:buAutoNum type="arabicPeriod"/>
            </a:pPr>
            <a:r>
              <a:rPr lang="en-US" dirty="0" smtClean="0"/>
              <a:t>Enter password</a:t>
            </a:r>
          </a:p>
          <a:p>
            <a:pPr marL="514350" indent="-514350" algn="l" rtl="0">
              <a:buAutoNum type="arabicPeriod"/>
            </a:pPr>
            <a:r>
              <a:rPr lang="en-US" dirty="0" smtClean="0"/>
              <a:t>Click login</a:t>
            </a:r>
            <a:endParaRPr lang="en-US" dirty="0"/>
          </a:p>
          <a:p>
            <a:pPr algn="l" rtl="0"/>
            <a:endParaRPr lang="en-US" dirty="0" smtClean="0"/>
          </a:p>
          <a:p>
            <a:pPr marL="0" indent="0" algn="l" rtl="0">
              <a:buNone/>
            </a:pPr>
            <a:endParaRPr lang="en-US" dirty="0"/>
          </a:p>
        </p:txBody>
      </p:sp>
    </p:spTree>
    <p:extLst>
      <p:ext uri="{BB962C8B-B14F-4D97-AF65-F5344CB8AC3E}">
        <p14:creationId xmlns:p14="http://schemas.microsoft.com/office/powerpoint/2010/main" val="2393505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365125"/>
            <a:ext cx="10515600" cy="493857"/>
          </a:xfrm>
        </p:spPr>
        <p:txBody>
          <a:bodyPr>
            <a:normAutofit fontScale="90000"/>
          </a:bodyPr>
          <a:lstStyle/>
          <a:p>
            <a:endParaRPr lang="en-US" dirty="0"/>
          </a:p>
        </p:txBody>
      </p:sp>
      <p:sp>
        <p:nvSpPr>
          <p:cNvPr id="3" name="عنصر نائب للمحتوى 2"/>
          <p:cNvSpPr>
            <a:spLocks noGrp="1"/>
          </p:cNvSpPr>
          <p:nvPr>
            <p:ph idx="1"/>
          </p:nvPr>
        </p:nvSpPr>
        <p:spPr>
          <a:xfrm>
            <a:off x="838200" y="1431635"/>
            <a:ext cx="10515600" cy="4745327"/>
          </a:xfrm>
        </p:spPr>
        <p:txBody>
          <a:bodyPr/>
          <a:lstStyle/>
          <a:p>
            <a:pPr algn="l" rtl="0"/>
            <a:r>
              <a:rPr lang="en-US" dirty="0" smtClean="0">
                <a:solidFill>
                  <a:schemeClr val="accent5"/>
                </a:solidFill>
              </a:rPr>
              <a:t>Pre-condition:</a:t>
            </a:r>
          </a:p>
          <a:p>
            <a:pPr marL="0" indent="0" algn="l" rtl="0">
              <a:buNone/>
            </a:pPr>
            <a:r>
              <a:rPr lang="en-US" dirty="0" smtClean="0"/>
              <a:t>Is a statement or set of statements that outline a condition that should be true when an action is called.</a:t>
            </a:r>
          </a:p>
          <a:p>
            <a:pPr marL="0" indent="0" algn="l" rtl="0">
              <a:buNone/>
            </a:pPr>
            <a:r>
              <a:rPr lang="en-US" dirty="0" smtClean="0"/>
              <a:t>The precondition statement indicates what must be true before the function is called;</a:t>
            </a:r>
          </a:p>
          <a:p>
            <a:pPr marL="0" indent="0" algn="l" rtl="0">
              <a:buNone/>
            </a:pPr>
            <a:endParaRPr lang="en-US" dirty="0" smtClean="0"/>
          </a:p>
          <a:p>
            <a:pPr algn="l" rtl="0">
              <a:buFontTx/>
              <a:buChar char="-"/>
            </a:pPr>
            <a:r>
              <a:rPr lang="en-US" dirty="0" smtClean="0"/>
              <a:t>example:</a:t>
            </a:r>
          </a:p>
          <a:p>
            <a:pPr marL="0" indent="0" algn="l" rtl="0">
              <a:buNone/>
            </a:pPr>
            <a:r>
              <a:rPr lang="en-US" dirty="0"/>
              <a:t> </a:t>
            </a:r>
            <a:r>
              <a:rPr lang="en-US" dirty="0" smtClean="0"/>
              <a:t>    user is already registered.</a:t>
            </a:r>
            <a:endParaRPr lang="en-US" dirty="0"/>
          </a:p>
        </p:txBody>
      </p:sp>
    </p:spTree>
    <p:extLst>
      <p:ext uri="{BB962C8B-B14F-4D97-AF65-F5344CB8AC3E}">
        <p14:creationId xmlns:p14="http://schemas.microsoft.com/office/powerpoint/2010/main" val="3071905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a:xfrm>
            <a:off x="838200" y="1985817"/>
            <a:ext cx="10515600" cy="4191145"/>
          </a:xfrm>
        </p:spPr>
        <p:txBody>
          <a:bodyPr>
            <a:normAutofit lnSpcReduction="10000"/>
          </a:bodyPr>
          <a:lstStyle/>
          <a:p>
            <a:pPr algn="l" rtl="0"/>
            <a:r>
              <a:rPr lang="en-US" dirty="0">
                <a:solidFill>
                  <a:schemeClr val="accent5"/>
                </a:solidFill>
              </a:rPr>
              <a:t>Expected result</a:t>
            </a:r>
            <a:r>
              <a:rPr lang="en-US" dirty="0" smtClean="0">
                <a:solidFill>
                  <a:schemeClr val="accent5"/>
                </a:solidFill>
              </a:rPr>
              <a:t>:</a:t>
            </a:r>
          </a:p>
          <a:p>
            <a:pPr marL="0" indent="0" algn="l" rtl="0">
              <a:buNone/>
            </a:pPr>
            <a:r>
              <a:rPr lang="en-US" dirty="0"/>
              <a:t>A page displaying the Facebook home page should load.</a:t>
            </a:r>
          </a:p>
          <a:p>
            <a:pPr marL="0" indent="0" algn="l" rtl="0">
              <a:buNone/>
            </a:pPr>
            <a:endParaRPr lang="en-US" dirty="0"/>
          </a:p>
          <a:p>
            <a:pPr marL="0" indent="0" algn="l" rtl="0">
              <a:buNone/>
            </a:pPr>
            <a:endParaRPr lang="en-US" dirty="0" smtClean="0">
              <a:solidFill>
                <a:schemeClr val="accent5"/>
              </a:solidFill>
            </a:endParaRPr>
          </a:p>
          <a:p>
            <a:pPr algn="l" rtl="0"/>
            <a:r>
              <a:rPr lang="en-US" dirty="0" smtClean="0">
                <a:solidFill>
                  <a:schemeClr val="accent5"/>
                </a:solidFill>
              </a:rPr>
              <a:t>Actual result: </a:t>
            </a:r>
          </a:p>
          <a:p>
            <a:pPr marL="0" indent="0" algn="l" rtl="0">
              <a:buNone/>
            </a:pPr>
            <a:r>
              <a:rPr lang="en-US" dirty="0"/>
              <a:t>Actual Result is </a:t>
            </a:r>
            <a:r>
              <a:rPr lang="en-US" b="1" dirty="0"/>
              <a:t>the result that tester gets when performs a test case</a:t>
            </a:r>
            <a:r>
              <a:rPr lang="en-US" dirty="0"/>
              <a:t>.</a:t>
            </a:r>
            <a:endParaRPr lang="en-US" dirty="0" smtClean="0">
              <a:solidFill>
                <a:schemeClr val="accent5"/>
              </a:solidFill>
            </a:endParaRPr>
          </a:p>
          <a:p>
            <a:pPr algn="l" rtl="0"/>
            <a:endParaRPr lang="en-US" dirty="0">
              <a:solidFill>
                <a:schemeClr val="accent5"/>
              </a:solidFill>
            </a:endParaRPr>
          </a:p>
          <a:p>
            <a:pPr algn="l" rtl="0"/>
            <a:r>
              <a:rPr lang="en-US" dirty="0" smtClean="0">
                <a:solidFill>
                  <a:schemeClr val="accent5"/>
                </a:solidFill>
              </a:rPr>
              <a:t>Status:</a:t>
            </a:r>
          </a:p>
          <a:p>
            <a:pPr marL="0" indent="0" algn="l" rtl="0">
              <a:buNone/>
            </a:pPr>
            <a:r>
              <a:rPr lang="en-US" dirty="0" smtClean="0"/>
              <a:t>Pass or fail.</a:t>
            </a:r>
            <a:endParaRPr lang="en-US" dirty="0"/>
          </a:p>
          <a:p>
            <a:pPr algn="l" rtl="0"/>
            <a:endParaRPr lang="en-US" dirty="0">
              <a:solidFill>
                <a:schemeClr val="accent5"/>
              </a:solidFill>
            </a:endParaRPr>
          </a:p>
          <a:p>
            <a:pPr marL="0" indent="0" algn="l" rtl="0">
              <a:buNone/>
            </a:pPr>
            <a:endParaRPr lang="en-US" dirty="0"/>
          </a:p>
        </p:txBody>
      </p:sp>
    </p:spTree>
    <p:extLst>
      <p:ext uri="{BB962C8B-B14F-4D97-AF65-F5344CB8AC3E}">
        <p14:creationId xmlns:p14="http://schemas.microsoft.com/office/powerpoint/2010/main" val="1633930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rtl="0"/>
            <a:r>
              <a:rPr lang="en-US" sz="6000" u="sng" dirty="0">
                <a:solidFill>
                  <a:schemeClr val="accent5"/>
                </a:solidFill>
              </a:rPr>
              <a:t>How to write a bug report</a:t>
            </a:r>
            <a:endParaRPr lang="en-US" sz="6000" u="sng" dirty="0">
              <a:solidFill>
                <a:schemeClr val="accent5"/>
              </a:solidFill>
            </a:endParaRPr>
          </a:p>
        </p:txBody>
      </p:sp>
      <p:sp>
        <p:nvSpPr>
          <p:cNvPr id="3" name="عنصر نائب للمحتوى 2"/>
          <p:cNvSpPr>
            <a:spLocks noGrp="1"/>
          </p:cNvSpPr>
          <p:nvPr>
            <p:ph idx="1"/>
          </p:nvPr>
        </p:nvSpPr>
        <p:spPr/>
        <p:txBody>
          <a:bodyPr/>
          <a:lstStyle/>
          <a:p>
            <a:pPr marL="514350" indent="-514350" algn="l" rtl="0">
              <a:buAutoNum type="arabicPeriod"/>
            </a:pPr>
            <a:r>
              <a:rPr lang="en-US" dirty="0" smtClean="0"/>
              <a:t>Title</a:t>
            </a:r>
          </a:p>
          <a:p>
            <a:pPr marL="514350" indent="-514350" algn="l" rtl="0">
              <a:buAutoNum type="arabicPeriod"/>
            </a:pPr>
            <a:r>
              <a:rPr lang="en-US" dirty="0" smtClean="0"/>
              <a:t>Steps of reproduce</a:t>
            </a:r>
          </a:p>
          <a:p>
            <a:pPr marL="514350" indent="-514350" algn="l" rtl="0">
              <a:buAutoNum type="arabicPeriod"/>
            </a:pPr>
            <a:r>
              <a:rPr lang="en-US" dirty="0" smtClean="0"/>
              <a:t>Expected result</a:t>
            </a:r>
          </a:p>
          <a:p>
            <a:pPr marL="514350" indent="-514350" algn="l" rtl="0">
              <a:buAutoNum type="arabicPeriod"/>
            </a:pPr>
            <a:r>
              <a:rPr lang="en-US" dirty="0" smtClean="0"/>
              <a:t>Actual result</a:t>
            </a:r>
          </a:p>
          <a:p>
            <a:pPr marL="514350" indent="-514350" algn="l" rtl="0">
              <a:buAutoNum type="arabicPeriod"/>
            </a:pPr>
            <a:r>
              <a:rPr lang="en-US" dirty="0" smtClean="0"/>
              <a:t>Severity (Critical , Major , Minor)</a:t>
            </a:r>
          </a:p>
          <a:p>
            <a:pPr marL="514350" indent="-514350" algn="l" rtl="0">
              <a:buAutoNum type="arabicPeriod"/>
            </a:pPr>
            <a:r>
              <a:rPr lang="en-US" dirty="0" smtClean="0"/>
              <a:t>Priority ( High , Medium , Low)</a:t>
            </a:r>
          </a:p>
          <a:p>
            <a:pPr marL="514350" indent="-514350" algn="l" rtl="0">
              <a:buAutoNum type="arabicPeriod"/>
            </a:pPr>
            <a:r>
              <a:rPr lang="en-US" dirty="0" smtClean="0"/>
              <a:t>Screenshot or Video</a:t>
            </a:r>
          </a:p>
          <a:p>
            <a:pPr marL="514350" indent="-514350" algn="l" rtl="0">
              <a:buAutoNum type="arabicPeriod"/>
            </a:pPr>
            <a:endParaRPr lang="en-US" dirty="0"/>
          </a:p>
        </p:txBody>
      </p:sp>
    </p:spTree>
    <p:extLst>
      <p:ext uri="{BB962C8B-B14F-4D97-AF65-F5344CB8AC3E}">
        <p14:creationId xmlns:p14="http://schemas.microsoft.com/office/powerpoint/2010/main" val="4207544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40115137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431829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2018756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8526697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272512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397930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41217971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en-US" sz="6000" u="sng" dirty="0" smtClean="0">
                <a:solidFill>
                  <a:schemeClr val="accent5"/>
                </a:solidFill>
              </a:rPr>
              <a:t>manual testing &amp; </a:t>
            </a:r>
            <a:r>
              <a:rPr lang="en-US" sz="6000" u="sng" dirty="0">
                <a:solidFill>
                  <a:schemeClr val="accent5"/>
                </a:solidFill>
              </a:rPr>
              <a:t>automation testing</a:t>
            </a:r>
          </a:p>
        </p:txBody>
      </p:sp>
      <p:sp>
        <p:nvSpPr>
          <p:cNvPr id="3" name="عنصر نائب للمحتوى 2"/>
          <p:cNvSpPr>
            <a:spLocks noGrp="1"/>
          </p:cNvSpPr>
          <p:nvPr>
            <p:ph idx="1"/>
          </p:nvPr>
        </p:nvSpPr>
        <p:spPr/>
        <p:txBody>
          <a:bodyPr>
            <a:normAutofit lnSpcReduction="10000"/>
          </a:bodyPr>
          <a:lstStyle/>
          <a:p>
            <a:pPr marL="0" indent="0" algn="l" rtl="0">
              <a:buNone/>
            </a:pPr>
            <a:r>
              <a:rPr lang="en-US" u="sng" dirty="0" smtClean="0">
                <a:hlinkClick r:id="rId2"/>
              </a:rPr>
              <a:t>* Manual </a:t>
            </a:r>
            <a:r>
              <a:rPr lang="en-US" u="sng" dirty="0">
                <a:hlinkClick r:id="rId2"/>
              </a:rPr>
              <a:t>testing</a:t>
            </a:r>
            <a:r>
              <a:rPr lang="en-US" dirty="0"/>
              <a:t> </a:t>
            </a:r>
            <a:r>
              <a:rPr lang="en-US" dirty="0" smtClean="0"/>
              <a:t>:</a:t>
            </a:r>
          </a:p>
          <a:p>
            <a:pPr marL="0" indent="0" algn="l" rtl="0">
              <a:buNone/>
            </a:pPr>
            <a:r>
              <a:rPr lang="en-US" dirty="0" smtClean="0"/>
              <a:t>is </a:t>
            </a:r>
            <a:r>
              <a:rPr lang="en-US" dirty="0"/>
              <a:t>a type of testing that involves validation of the requirements of the application by executing a predefined set of test cases manually without the use of any automation tool</a:t>
            </a:r>
            <a:r>
              <a:rPr lang="en-US" dirty="0" smtClean="0"/>
              <a:t>.</a:t>
            </a:r>
          </a:p>
          <a:p>
            <a:pPr marL="0" indent="0" algn="l" rtl="0">
              <a:buNone/>
            </a:pPr>
            <a:endParaRPr lang="en-US" dirty="0"/>
          </a:p>
          <a:p>
            <a:pPr marL="0" indent="0" algn="l" rtl="0">
              <a:buNone/>
            </a:pPr>
            <a:r>
              <a:rPr lang="en-US" u="sng" dirty="0" smtClean="0">
                <a:effectLst>
                  <a:outerShdw blurRad="38100" dist="38100" dir="2700000" algn="tl">
                    <a:srgbClr val="000000">
                      <a:alpha val="43137"/>
                    </a:srgbClr>
                  </a:outerShdw>
                </a:effectLst>
                <a:hlinkClick r:id="rId3"/>
              </a:rPr>
              <a:t>* </a:t>
            </a:r>
            <a:r>
              <a:rPr lang="en-US" u="sng" dirty="0" smtClean="0">
                <a:hlinkClick r:id="rId3"/>
              </a:rPr>
              <a:t>Automation testing</a:t>
            </a:r>
            <a:r>
              <a:rPr lang="en-US" u="sng" dirty="0" smtClean="0"/>
              <a:t>:</a:t>
            </a:r>
          </a:p>
          <a:p>
            <a:pPr marL="0" indent="0" algn="l" rtl="0">
              <a:buNone/>
            </a:pPr>
            <a:r>
              <a:rPr lang="en-US" dirty="0"/>
              <a:t> is a type of </a:t>
            </a:r>
            <a:r>
              <a:rPr lang="en-US" u="sng" dirty="0">
                <a:hlinkClick r:id="rId4"/>
              </a:rPr>
              <a:t>software testing</a:t>
            </a:r>
            <a:r>
              <a:rPr lang="en-US" dirty="0"/>
              <a:t> that involves automated test case execution using an automation tool. It helps in reducing the test execution time as the test scripts written once, can be run automatically any number of times without any human intervention.</a:t>
            </a:r>
          </a:p>
        </p:txBody>
      </p:sp>
    </p:spTree>
    <p:extLst>
      <p:ext uri="{BB962C8B-B14F-4D97-AF65-F5344CB8AC3E}">
        <p14:creationId xmlns:p14="http://schemas.microsoft.com/office/powerpoint/2010/main" val="21412331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391368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49290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416</TotalTime>
  <Words>1213</Words>
  <Application>Microsoft Office PowerPoint</Application>
  <PresentationFormat>شاشة عريضة</PresentationFormat>
  <Paragraphs>105</Paragraphs>
  <Slides>46</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46</vt:i4>
      </vt:variant>
    </vt:vector>
  </HeadingPairs>
  <TitlesOfParts>
    <vt:vector size="51" baseType="lpstr">
      <vt:lpstr>Arial</vt:lpstr>
      <vt:lpstr>Calibri</vt:lpstr>
      <vt:lpstr>Calibri Light</vt:lpstr>
      <vt:lpstr>Times New Roman</vt:lpstr>
      <vt:lpstr>نسق Office</vt:lpstr>
      <vt:lpstr>QUALITY ASSURANCE  &amp;  Software Testing</vt:lpstr>
      <vt:lpstr>عرض تقديمي في PowerPoint</vt:lpstr>
      <vt:lpstr>عرض تقديمي في PowerPoint</vt:lpstr>
      <vt:lpstr>عرض تقديمي في PowerPoint</vt:lpstr>
      <vt:lpstr>عرض تقديمي في PowerPoint</vt:lpstr>
      <vt:lpstr>Software testing</vt:lpstr>
      <vt:lpstr>What is the need of Testing?</vt:lpstr>
      <vt:lpstr>Faulty Software</vt:lpstr>
      <vt:lpstr>عرض تقديمي في PowerPoint</vt:lpstr>
      <vt:lpstr>عرض تقديمي في PowerPoint</vt:lpstr>
      <vt:lpstr>Software Development Life Cycle (SDLC) </vt:lpstr>
      <vt:lpstr>Software Testing Life Cycle (STLC)</vt:lpstr>
      <vt:lpstr>Explain the STLC – Software Testing life cycle</vt:lpstr>
      <vt:lpstr>عرض تقديمي في PowerPoint</vt:lpstr>
      <vt:lpstr>عرض تقديمي في PowerPoint</vt:lpstr>
      <vt:lpstr>عرض تقديمي في PowerPoint</vt:lpstr>
      <vt:lpstr>عرض تقديمي في PowerPoint</vt:lpstr>
      <vt:lpstr>عرض تقديمي في PowerPoint</vt:lpstr>
      <vt:lpstr>  Types of Software Testing </vt:lpstr>
      <vt:lpstr>عرض تقديمي في PowerPoint</vt:lpstr>
      <vt:lpstr>عرض تقديمي في PowerPoint</vt:lpstr>
      <vt:lpstr>عرض تقديمي في PowerPoint</vt:lpstr>
      <vt:lpstr>عرض تقديمي في PowerPoint</vt:lpstr>
      <vt:lpstr>عرض تقديمي في PowerPoint</vt:lpstr>
      <vt:lpstr> Testing Documentation </vt:lpstr>
      <vt:lpstr>عرض تقديمي في PowerPoint</vt:lpstr>
      <vt:lpstr>عرض تقديمي في PowerPoint</vt:lpstr>
      <vt:lpstr>عرض تقديمي في PowerPoint</vt:lpstr>
      <vt:lpstr>عرض تقديمي في PowerPoint</vt:lpstr>
      <vt:lpstr>عرض تقديمي في PowerPoint</vt:lpstr>
      <vt:lpstr>How to write a test case</vt:lpstr>
      <vt:lpstr>عرض تقديمي في PowerPoint</vt:lpstr>
      <vt:lpstr>عرض تقديمي في PowerPoint</vt:lpstr>
      <vt:lpstr>عرض تقديمي في PowerPoint</vt:lpstr>
      <vt:lpstr>عرض تقديمي في PowerPoint</vt:lpstr>
      <vt:lpstr>How to write a bug report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manual testing &amp; automation testing</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testing</dc:title>
  <dc:creator>raeda alsaudi</dc:creator>
  <cp:lastModifiedBy>JAF</cp:lastModifiedBy>
  <cp:revision>113</cp:revision>
  <dcterms:created xsi:type="dcterms:W3CDTF">2022-11-03T10:15:51Z</dcterms:created>
  <dcterms:modified xsi:type="dcterms:W3CDTF">2022-11-05T03:25:14Z</dcterms:modified>
</cp:coreProperties>
</file>